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6" r:id="rId3"/>
    <p:sldId id="299" r:id="rId4"/>
    <p:sldId id="300" r:id="rId5"/>
    <p:sldId id="257" r:id="rId6"/>
    <p:sldId id="279" r:id="rId7"/>
    <p:sldId id="258" r:id="rId8"/>
    <p:sldId id="280" r:id="rId9"/>
    <p:sldId id="283" r:id="rId10"/>
    <p:sldId id="297" r:id="rId11"/>
    <p:sldId id="284" r:id="rId12"/>
    <p:sldId id="259" r:id="rId13"/>
    <p:sldId id="281" r:id="rId14"/>
    <p:sldId id="260" r:id="rId15"/>
    <p:sldId id="270" r:id="rId16"/>
    <p:sldId id="285" r:id="rId17"/>
    <p:sldId id="261" r:id="rId18"/>
    <p:sldId id="282" r:id="rId19"/>
    <p:sldId id="286" r:id="rId20"/>
    <p:sldId id="262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95" r:id="rId35"/>
    <p:sldId id="263" r:id="rId36"/>
    <p:sldId id="288" r:id="rId37"/>
    <p:sldId id="278" r:id="rId38"/>
    <p:sldId id="264" r:id="rId39"/>
    <p:sldId id="277" r:id="rId40"/>
    <p:sldId id="265" r:id="rId41"/>
    <p:sldId id="289" r:id="rId42"/>
    <p:sldId id="272" r:id="rId43"/>
    <p:sldId id="266" r:id="rId44"/>
    <p:sldId id="273" r:id="rId45"/>
    <p:sldId id="267" r:id="rId46"/>
    <p:sldId id="290" r:id="rId47"/>
    <p:sldId id="274" r:id="rId48"/>
    <p:sldId id="268" r:id="rId49"/>
    <p:sldId id="291" r:id="rId50"/>
    <p:sldId id="315" r:id="rId51"/>
    <p:sldId id="275" r:id="rId52"/>
    <p:sldId id="269" r:id="rId53"/>
    <p:sldId id="292" r:id="rId54"/>
    <p:sldId id="276" r:id="rId55"/>
    <p:sldId id="293" r:id="rId56"/>
    <p:sldId id="316" r:id="rId57"/>
    <p:sldId id="317" r:id="rId58"/>
    <p:sldId id="298" r:id="rId5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on Tress" initials="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113" d="100"/>
          <a:sy n="113" d="100"/>
        </p:scale>
        <p:origin x="-1448" y="-2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6-16T14:37:47.884" idx="1">
    <p:pos x="844" y="-80"/>
    <p:text>Handbook on for student packet
3 packets
Don pp, 1 slide per page, stapled, mail to him
Student pp, 3 slides per page, stapled
Student handbook, graphics and activities, stapled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9F251E-01B9-42AB-87C7-1B5D722DE949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53606-FBCD-49B5-AA99-3153500F9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2F985-2D7B-44CC-8E17-DCB11AC2BB46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DD093-20EC-44A8-8AF5-85D86B713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DD093-20EC-44A8-8AF5-85D86B7134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Delineating between passive and active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2ACE-B21F-E04E-8FB1-54B191C8AE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cognitive level of feedback that is internalized. Students learn to give themselves feedback. These</a:t>
            </a:r>
            <a:r>
              <a:rPr lang="en-US" baseline="0" dirty="0"/>
              <a:t> levels improve student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2ACE-B21F-E04E-8FB1-54B191C8AE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anachronism is the placement of an object or behavior that is clearly out of place in modern times.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9D26-08BA-784A-8D4D-98C51353F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framework for CPL – 4 beliefs, the internal conditions that are needed and the skills and dispositions</a:t>
            </a:r>
          </a:p>
          <a:p>
            <a:r>
              <a:rPr lang="en-US" baseline="0" dirty="0"/>
              <a:t>Taught, developed, acted on, and practiced</a:t>
            </a:r>
          </a:p>
          <a:p>
            <a:endParaRPr lang="en-US" baseline="0" dirty="0"/>
          </a:p>
          <a:p>
            <a:r>
              <a:rPr lang="en-US" dirty="0"/>
              <a:t>Within</a:t>
            </a:r>
            <a:r>
              <a:rPr lang="en-US" baseline="0" dirty="0"/>
              <a:t> the beliefs, we have 4 key prompts that we use to support each child’s emotional, behavioral, and cognitive engagement….I am, I think, I will, and we are. These are used to recast the lens of school reform through student’s eyes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9D26-08BA-784A-8D4D-98C51353F5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students have positive internal dialogue, their efficacy increases</a:t>
            </a:r>
            <a:r>
              <a:rPr lang="en-US" baseline="0" dirty="0"/>
              <a:t>. Our responses as adults, through our words and feedback, we can support or inhibit student’s internal dialogue which can affect their efficacy.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9D26-08BA-784A-8D4D-98C51353F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upper right quadrant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9D26-08BA-784A-8D4D-98C51353F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sym typeface="Helvetica" charset="0"/>
              </a:rPr>
              <a:t>Part of the answer is that our language signals to others what we believe and what we value. 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What beliefs are being reinforced?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What goals are being promoted?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Are mistakes valued?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29D26-08BA-784A-8D4D-98C51353F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Slave and owner vs. problem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0CE8-BD74-AA45-90BA-3B1F30B07E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2ACE-B21F-E04E-8FB1-54B191C8AE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713" lvl="1" indent="-239712">
              <a:spcBef>
                <a:spcPts val="325"/>
              </a:spcBef>
              <a:buClr>
                <a:schemeClr val="accent1"/>
              </a:buClr>
              <a:buSzPct val="101449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Criticism leaves the learner with a feeling of failure</a:t>
            </a:r>
          </a:p>
          <a:p>
            <a:pPr marL="620713" lvl="1" indent="-239712">
              <a:spcBef>
                <a:spcPts val="325"/>
              </a:spcBef>
              <a:buClr>
                <a:schemeClr val="accent1"/>
              </a:buClr>
              <a:buSzPct val="101449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Praise does not have a cognitive impact on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Personal observation of the teacher. Not related to learning target. You statements – making a guess about what the student did.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2ACE-B21F-E04E-8FB1-54B191C8AE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9EC194-B658-453C-8A29-26603464BC5D}" type="datetime1">
              <a:rPr lang="en-US" smtClean="0"/>
              <a:t>8/2/16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Use with permission only, © Dr. Donald Viegut, 2016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0D66-5248-43F7-88FD-C67663411862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06DAAA2-226D-4D67-BABD-5AEA699CB077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D0F9-603D-42C4-AF3E-31349708A2D5}" type="datetime1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2C36-FBB3-4C52-B841-27D9B2AE14E6}" type="datetime1">
              <a:rPr lang="en-US" smtClean="0"/>
              <a:t>8/2/16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6A482-C8D6-458D-B363-E9CAC8EC2ED6}" type="datetime1">
              <a:rPr lang="en-US" smtClean="0"/>
              <a:t>8/2/16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Use with permission only, © Dr. Donald Viegut, 2016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23C549-A736-4D57-ACA8-248CC24E1D91}" type="datetime1">
              <a:rPr lang="en-US" smtClean="0"/>
              <a:t>8/2/16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205B-382F-49E6-95A4-6729B3943236}" type="datetime1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1E36-CFEA-411C-A082-1C68778C3975}" type="datetime1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5645-8387-4AB4-98AE-9F109A6EC297}" type="datetime1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740FC5-E2FF-4C1F-BD8B-0AF188B2AB55}" type="datetime1">
              <a:rPr lang="en-US" smtClean="0"/>
              <a:t>8/2/16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259BCF-CD87-48D8-B913-E0DA35CA19A2}" type="datetime1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Use with permission only, © Dr. Donald Viegut, 2016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E297C-1AB2-4703-A2F0-FE64779BDB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QEf-JyBnZ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XOtTvb5OFE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8686800" cy="1470025"/>
          </a:xfrm>
        </p:spPr>
        <p:txBody>
          <a:bodyPr>
            <a:noAutofit/>
          </a:bodyPr>
          <a:lstStyle/>
          <a:p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Leadership for Common Formative Assessment</a:t>
            </a:r>
            <a:br>
              <a:rPr lang="en-US" sz="5000" dirty="0"/>
            </a:br>
            <a:r>
              <a:rPr lang="en-US" sz="3000" i="1" dirty="0"/>
              <a:t>“Accelerating your leadership impact”</a:t>
            </a:r>
            <a:endParaRPr lang="en-US" sz="5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324600"/>
            <a:ext cx="4191000" cy="365125"/>
          </a:xfrm>
        </p:spPr>
        <p:txBody>
          <a:bodyPr/>
          <a:lstStyle/>
          <a:p>
            <a:r>
              <a:rPr lang="en-US" dirty="0"/>
              <a:t>Use with permission only, © Dr. Donald </a:t>
            </a:r>
            <a:r>
              <a:rPr lang="en-US" dirty="0" err="1"/>
              <a:t>Viegut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14861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Livingston Way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600199"/>
            <a:ext cx="7086600" cy="47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 the Work in a Compelling Vision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1"/>
            <a:ext cx="6248400" cy="47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5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Assess Current Organizational Practice </a:t>
            </a:r>
          </a:p>
        </p:txBody>
      </p:sp>
      <p:pic>
        <p:nvPicPr>
          <p:cNvPr id="6146" name="Picture 2" descr="C:\Users\atress\AppData\Local\Microsoft\Windows\INetCache\IE\Y0EKSAI6\seo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51489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87906" y="6476399"/>
            <a:ext cx="5421083" cy="365125"/>
          </a:xfrm>
        </p:spPr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133169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8798" y="6476399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909741" cy="5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1143000" y="54429"/>
            <a:ext cx="7199313" cy="1673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solidFill>
                  <a:schemeClr val="tx2"/>
                </a:solidFill>
              </a:rPr>
              <a:t>Assess Current Organizational Practice </a:t>
            </a:r>
          </a:p>
        </p:txBody>
      </p:sp>
    </p:spTree>
    <p:extLst>
      <p:ext uri="{BB962C8B-B14F-4D97-AF65-F5344CB8AC3E}">
        <p14:creationId xmlns:p14="http://schemas.microsoft.com/office/powerpoint/2010/main" val="50658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123113" cy="1673225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Engage Continuous Improvement at the System Level via Lean Leadership/Six Sigma</a:t>
            </a:r>
          </a:p>
        </p:txBody>
      </p:sp>
      <p:pic>
        <p:nvPicPr>
          <p:cNvPr id="3074" name="Picture 2" descr="C:\Users\atress\AppData\Local\Microsoft\Windows\INetCache\IE\34R903I6\320px-Six_sigma-2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343400"/>
            <a:ext cx="2667000" cy="17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16739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208280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14400" y="97973"/>
            <a:ext cx="7123113" cy="1066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Engage Continuous Improvement at the System Level via Lean Leadership/Six Sigma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85192"/>
            <a:ext cx="8153400" cy="41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3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14400" y="97973"/>
            <a:ext cx="7123113" cy="1066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Engage Continuous Improvement at the System Level via Lean Leadership/Six Sigma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57839" y="1600200"/>
            <a:ext cx="34632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Identify MUDA</a:t>
            </a:r>
          </a:p>
        </p:txBody>
      </p:sp>
      <p:pic>
        <p:nvPicPr>
          <p:cNvPr id="4098" name="Picture 2" descr="Image result for can with the word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3352800" cy="222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39393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309099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Identify MUDA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1026" name="Picture 2" descr="https://lh5.googleusercontent.com/3aw440_27bYK18qSNfySYRHpjEdszN3ppU3Z0r5caKi49HGr8O8L-flSpOgqQqZrvlzggqlPA1TyBePMG-XZMB-LquaXE4O9mW8tNCvbkai2NiwkNrW-_sI6qGeGLApGU4P6vB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51662" cy="43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3994" y="1600200"/>
            <a:ext cx="581096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Leadership for Common Formative Assessment Major Themes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500" dirty="0"/>
              <a:t>Rely on leadership scenario planning</a:t>
            </a:r>
          </a:p>
          <a:p>
            <a:r>
              <a:rPr lang="en-US" sz="1500" dirty="0"/>
              <a:t>Acquire a deep understanding of our political and educational landscape</a:t>
            </a:r>
          </a:p>
          <a:p>
            <a:r>
              <a:rPr lang="en-US" sz="1500" dirty="0"/>
              <a:t>Nest the work in a compelling vision</a:t>
            </a:r>
          </a:p>
          <a:p>
            <a:r>
              <a:rPr lang="en-US" sz="1500" dirty="0"/>
              <a:t>Assess current organizational practice</a:t>
            </a:r>
          </a:p>
          <a:p>
            <a:r>
              <a:rPr lang="en-US" sz="1500" dirty="0"/>
              <a:t>Engage continuous improvement at the system level via lean leadership/six sigma</a:t>
            </a:r>
          </a:p>
          <a:p>
            <a:r>
              <a:rPr lang="en-US" sz="1500" dirty="0"/>
              <a:t>Identify MUDA</a:t>
            </a:r>
          </a:p>
          <a:p>
            <a:r>
              <a:rPr lang="en-US" sz="1500" dirty="0"/>
              <a:t>Establish student engagement as the big idea</a:t>
            </a:r>
          </a:p>
          <a:p>
            <a:r>
              <a:rPr lang="en-US" sz="1500" dirty="0"/>
              <a:t>Create a culture of improvement with persons outside the organization</a:t>
            </a:r>
          </a:p>
          <a:p>
            <a:r>
              <a:rPr lang="en-US" sz="1500" dirty="0"/>
              <a:t>Value education for economic development</a:t>
            </a:r>
          </a:p>
          <a:p>
            <a:r>
              <a:rPr lang="en-US" sz="1500" dirty="0"/>
              <a:t>Assess, then strengthen your PLC as a social network</a:t>
            </a:r>
          </a:p>
          <a:p>
            <a:r>
              <a:rPr lang="en-US" sz="1500" dirty="0"/>
              <a:t>Foster rapid cycle monitoring, feedback, and adjusting</a:t>
            </a:r>
          </a:p>
          <a:p>
            <a:r>
              <a:rPr lang="en-US" sz="1500" dirty="0"/>
              <a:t>Model 21</a:t>
            </a:r>
            <a:r>
              <a:rPr lang="en-US" sz="1500" baseline="30000" dirty="0"/>
              <a:t>st</a:t>
            </a:r>
            <a:r>
              <a:rPr lang="en-US" sz="1500" dirty="0"/>
              <a:t> century work cultures</a:t>
            </a:r>
          </a:p>
          <a:p>
            <a:r>
              <a:rPr lang="en-US" sz="1500" dirty="0"/>
              <a:t>Rely on </a:t>
            </a:r>
            <a:r>
              <a:rPr lang="en-US" sz="1500" dirty="0" err="1"/>
              <a:t>pareto</a:t>
            </a:r>
            <a:r>
              <a:rPr lang="en-US" sz="1500" dirty="0"/>
              <a:t> charts and PLC protocols</a:t>
            </a:r>
          </a:p>
          <a:p>
            <a:r>
              <a:rPr lang="en-US" sz="1500" dirty="0"/>
              <a:t>Focus on talent development</a:t>
            </a:r>
          </a:p>
          <a:p>
            <a:r>
              <a:rPr lang="en-US" sz="1500" dirty="0"/>
              <a:t>Always actions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3877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Establish Student Engagement as the Big Idea</a:t>
            </a:r>
          </a:p>
          <a:p>
            <a:endParaRPr lang="en-US" dirty="0"/>
          </a:p>
        </p:txBody>
      </p:sp>
      <p:pic>
        <p:nvPicPr>
          <p:cNvPr id="5122" name="Picture 2" descr="C:\Users\atress\AppData\Local\Microsoft\Windows\INetCache\IE\OAH23HGQ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9583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tress\AppData\Local\Microsoft\Windows\INetCache\IE\34R903I6\light_bulb_ide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75" y="3962400"/>
            <a:ext cx="111193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18798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352142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sz="4400" dirty="0">
                <a:solidFill>
                  <a:schemeClr val="bg1"/>
                </a:solidFill>
              </a:rPr>
              <a:t>Creating Passionate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  Learners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801" y="3748974"/>
            <a:ext cx="487814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  <a:p>
            <a:pPr algn="ctr"/>
            <a:endParaRPr lang="en-US" sz="32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Dr. Donald </a:t>
            </a:r>
            <a:r>
              <a:rPr lang="en-US" sz="3200" dirty="0" err="1">
                <a:solidFill>
                  <a:srgbClr val="FFFFFF"/>
                </a:solidFill>
              </a:rPr>
              <a:t>Viegut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Creating Passionate Learner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 descr="Screen Shot 2015-07-16 at 9.10.4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b="3289"/>
          <a:stretch>
            <a:fillRect/>
          </a:stretch>
        </p:blipFill>
        <p:spPr>
          <a:xfrm>
            <a:off x="1232585" y="0"/>
            <a:ext cx="7134048" cy="6858000"/>
          </a:xfr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241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404516" y="79279"/>
            <a:ext cx="2739485" cy="2595695"/>
            <a:chOff x="8108862" y="-19277"/>
            <a:chExt cx="1019404" cy="944888"/>
          </a:xfrm>
        </p:grpSpPr>
        <p:sp>
          <p:nvSpPr>
            <p:cNvPr id="30" name="Teardrop 29"/>
            <p:cNvSpPr/>
            <p:nvPr/>
          </p:nvSpPr>
          <p:spPr>
            <a:xfrm>
              <a:off x="8120597" y="-19277"/>
              <a:ext cx="1007669" cy="944888"/>
            </a:xfrm>
            <a:prstGeom prst="teardrop">
              <a:avLst>
                <a:gd name="adj" fmla="val 99074"/>
              </a:avLst>
            </a:prstGeom>
            <a:solidFill>
              <a:srgbClr val="327C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08862" y="217204"/>
              <a:ext cx="1019404" cy="28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E68E"/>
                  </a:solidFill>
                </a:rPr>
                <a:t>Internal Dialogue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“I Think”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2906" y="2958682"/>
            <a:ext cx="452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Dialogue</a:t>
            </a:r>
            <a:r>
              <a:rPr lang="en-US" sz="2800" dirty="0"/>
              <a:t>: The discussion that occurs in your head regarding the thoughts and feeling of 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138069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88437" y="-4579384"/>
            <a:ext cx="9192198" cy="9199468"/>
            <a:chOff x="2922423" y="1697791"/>
            <a:chExt cx="3574463" cy="3164417"/>
          </a:xfrm>
        </p:grpSpPr>
        <p:grpSp>
          <p:nvGrpSpPr>
            <p:cNvPr id="5" name="Group 4"/>
            <p:cNvGrpSpPr/>
            <p:nvPr/>
          </p:nvGrpSpPr>
          <p:grpSpPr>
            <a:xfrm>
              <a:off x="2922423" y="1697791"/>
              <a:ext cx="3574463" cy="3164417"/>
              <a:chOff x="2891264" y="1560429"/>
              <a:chExt cx="3574463" cy="316441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91264" y="1560429"/>
                <a:ext cx="3450168" cy="3164417"/>
                <a:chOff x="1895572" y="2138546"/>
                <a:chExt cx="3450168" cy="3164417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895572" y="2138546"/>
                  <a:ext cx="3450167" cy="3164417"/>
                </a:xfrm>
                <a:prstGeom prst="ellipse">
                  <a:avLst/>
                </a:prstGeom>
                <a:solidFill>
                  <a:srgbClr val="ACCAB2"/>
                </a:solidFill>
                <a:ln w="76200" cmpd="sng">
                  <a:solidFill>
                    <a:srgbClr val="80B4B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" name="Straight Connector 16"/>
                <p:cNvCxnSpPr>
                  <a:stCxn id="16" idx="7"/>
                  <a:endCxn id="16" idx="3"/>
                </p:cNvCxnSpPr>
                <p:nvPr/>
              </p:nvCxnSpPr>
              <p:spPr>
                <a:xfrm flipH="1">
                  <a:off x="2400837" y="2601964"/>
                  <a:ext cx="2439637" cy="2237581"/>
                </a:xfrm>
                <a:prstGeom prst="line">
                  <a:avLst/>
                </a:prstGeom>
                <a:ln w="76200" cmpd="sng">
                  <a:solidFill>
                    <a:srgbClr val="80B4B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endCxn id="16" idx="2"/>
                </p:cNvCxnSpPr>
                <p:nvPr/>
              </p:nvCxnSpPr>
              <p:spPr>
                <a:xfrm flipH="1" flipV="1">
                  <a:off x="1895572" y="3720755"/>
                  <a:ext cx="3450168" cy="5293"/>
                </a:xfrm>
                <a:prstGeom prst="line">
                  <a:avLst/>
                </a:prstGeom>
                <a:ln w="76200" cmpd="sng">
                  <a:solidFill>
                    <a:srgbClr val="80B4B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5"/>
                  <a:endCxn id="16" idx="1"/>
                </p:cNvCxnSpPr>
                <p:nvPr/>
              </p:nvCxnSpPr>
              <p:spPr>
                <a:xfrm flipH="1" flipV="1">
                  <a:off x="2400837" y="2601964"/>
                  <a:ext cx="2439637" cy="2237581"/>
                </a:xfrm>
                <a:prstGeom prst="line">
                  <a:avLst/>
                </a:prstGeom>
                <a:ln w="76200" cmpd="sng">
                  <a:solidFill>
                    <a:srgbClr val="80B4B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6" idx="4"/>
                  <a:endCxn id="16" idx="0"/>
                </p:cNvCxnSpPr>
                <p:nvPr/>
              </p:nvCxnSpPr>
              <p:spPr>
                <a:xfrm flipV="1">
                  <a:off x="3620656" y="2138546"/>
                  <a:ext cx="0" cy="3164417"/>
                </a:xfrm>
                <a:prstGeom prst="line">
                  <a:avLst/>
                </a:prstGeom>
                <a:ln w="76200" cmpd="sng">
                  <a:solidFill>
                    <a:srgbClr val="80B4B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4664163" y="1749030"/>
                <a:ext cx="9918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Motivation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41517" y="2792036"/>
                <a:ext cx="82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Mastery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41516" y="3231629"/>
                <a:ext cx="8242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Ownership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64163" y="4348271"/>
                <a:ext cx="7971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Autonomy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38664" y="4255694"/>
                <a:ext cx="614535" cy="18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Efficacy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97935" y="3231736"/>
                <a:ext cx="797188" cy="18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Feedback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91264" y="2792036"/>
                <a:ext cx="6620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Purpose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28118" y="1749030"/>
                <a:ext cx="9593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Commitment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668316" y="1723826"/>
              <a:ext cx="2082677" cy="986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000" b="1" spc="150" dirty="0">
                  <a:ln w="11430"/>
                  <a:solidFill>
                    <a:srgbClr val="123761"/>
                  </a:solidFill>
                  <a:latin typeface="Arial"/>
                  <a:cs typeface="Arial"/>
                </a:rPr>
                <a:t>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8972" y="-2025066"/>
            <a:ext cx="5033582" cy="4289659"/>
            <a:chOff x="3522761" y="2143826"/>
            <a:chExt cx="2309750" cy="1997622"/>
          </a:xfrm>
        </p:grpSpPr>
        <p:grpSp>
          <p:nvGrpSpPr>
            <p:cNvPr id="22" name="Group 21"/>
            <p:cNvGrpSpPr/>
            <p:nvPr/>
          </p:nvGrpSpPr>
          <p:grpSpPr>
            <a:xfrm>
              <a:off x="3522761" y="2143826"/>
              <a:ext cx="2187175" cy="1997622"/>
              <a:chOff x="3703608" y="2557043"/>
              <a:chExt cx="2187175" cy="1997622"/>
            </a:xfrm>
            <a:solidFill>
              <a:srgbClr val="327C9E"/>
            </a:solidFill>
          </p:grpSpPr>
          <p:sp>
            <p:nvSpPr>
              <p:cNvPr id="27" name="Teardrop 26"/>
              <p:cNvSpPr/>
              <p:nvPr/>
            </p:nvSpPr>
            <p:spPr>
              <a:xfrm rot="5400000">
                <a:off x="3759692" y="2500960"/>
                <a:ext cx="952517" cy="1064684"/>
              </a:xfrm>
              <a:prstGeom prst="teardrop">
                <a:avLst>
                  <a:gd name="adj" fmla="val 99074"/>
                </a:avLst>
              </a:prstGeom>
              <a:solidFill>
                <a:srgbClr val="12376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ardrop 27"/>
              <p:cNvSpPr/>
              <p:nvPr/>
            </p:nvSpPr>
            <p:spPr>
              <a:xfrm rot="16200000">
                <a:off x="4860627" y="3524509"/>
                <a:ext cx="995627" cy="1064684"/>
              </a:xfrm>
              <a:prstGeom prst="teardrop">
                <a:avLst>
                  <a:gd name="adj" fmla="val 99074"/>
                </a:avLst>
              </a:prstGeom>
              <a:solidFill>
                <a:srgbClr val="12376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ardrop 28"/>
              <p:cNvSpPr/>
              <p:nvPr/>
            </p:nvSpPr>
            <p:spPr>
              <a:xfrm rot="10800000">
                <a:off x="4826097" y="2557043"/>
                <a:ext cx="1064686" cy="952516"/>
              </a:xfrm>
              <a:prstGeom prst="teardrop">
                <a:avLst>
                  <a:gd name="adj" fmla="val 99074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ardrop 29"/>
              <p:cNvSpPr/>
              <p:nvPr/>
            </p:nvSpPr>
            <p:spPr>
              <a:xfrm>
                <a:off x="3703608" y="3558357"/>
                <a:ext cx="1064686" cy="996308"/>
              </a:xfrm>
              <a:prstGeom prst="teardrop">
                <a:avLst>
                  <a:gd name="adj" fmla="val 99074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54546" y="2180096"/>
              <a:ext cx="10553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3E68E"/>
                  </a:solidFill>
                </a:rPr>
                <a:t>Growth Mindset</a:t>
              </a:r>
              <a:r>
                <a:rPr lang="en-US" sz="1400" dirty="0">
                  <a:solidFill>
                    <a:schemeClr val="bg1"/>
                  </a:solidFill>
                </a:rPr>
                <a:t>                 “I Am”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7856" y="3276722"/>
              <a:ext cx="13346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3E68E"/>
                  </a:solidFill>
                </a:rPr>
                <a:t>Self </a:t>
              </a:r>
            </a:p>
            <a:p>
              <a:pPr algn="ctr"/>
              <a:r>
                <a:rPr lang="en-US" sz="1400" dirty="0">
                  <a:solidFill>
                    <a:srgbClr val="F3E68E"/>
                  </a:solidFill>
                </a:rPr>
                <a:t>Determination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“I Will”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2761" y="3276722"/>
              <a:ext cx="1019404" cy="65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E68E"/>
                  </a:solidFill>
                </a:rPr>
                <a:t>Internal Dialogue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“I Think”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2761" y="2286601"/>
              <a:ext cx="1019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3E68E"/>
                  </a:solidFill>
                </a:rPr>
                <a:t>Culture </a:t>
              </a:r>
              <a:r>
                <a:rPr lang="en-US" sz="1400" dirty="0">
                  <a:solidFill>
                    <a:schemeClr val="bg1"/>
                  </a:solidFill>
                </a:rPr>
                <a:t>”We Are”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22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Self efficacy are the beliefs that lead to greater persistence in the face of difficulties, reduce fear of failure, improve problem-focused analytical thinking and raise aspirations</a:t>
            </a:r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en-US" sz="2400" dirty="0"/>
              <a:t>Bandura, 1995, p. 169</a:t>
            </a:r>
          </a:p>
        </p:txBody>
      </p:sp>
    </p:spTree>
    <p:extLst>
      <p:ext uri="{BB962C8B-B14F-4D97-AF65-F5344CB8AC3E}">
        <p14:creationId xmlns:p14="http://schemas.microsoft.com/office/powerpoint/2010/main" val="3703549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 Effort High Impact Graphic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34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/>
                <a:ea typeface="ＭＳ Ｐゴシック" charset="0"/>
                <a:cs typeface="Avenir Book"/>
              </a:rPr>
              <a:t>How Does Language and Feedback Shape Mindsets?</a:t>
            </a:r>
            <a:br>
              <a:rPr lang="en-US" dirty="0">
                <a:latin typeface="Avenir Book"/>
                <a:ea typeface="ＭＳ Ｐゴシック" charset="0"/>
                <a:cs typeface="Avenir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5822"/>
            <a:r>
              <a:rPr lang="en-US" dirty="0">
                <a:latin typeface="Avenir Book"/>
                <a:cs typeface="Avenir Book"/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language</a:t>
            </a:r>
            <a:r>
              <a:rPr lang="en-US" dirty="0">
                <a:latin typeface="Avenir Book"/>
                <a:cs typeface="Avenir Book"/>
              </a:rPr>
              <a:t> we use tells others what we believe and what we value</a:t>
            </a:r>
          </a:p>
          <a:p>
            <a:pPr marL="512922" indent="0">
              <a:buNone/>
            </a:pPr>
            <a:endParaRPr lang="en-US" dirty="0">
              <a:latin typeface="Avenir Book"/>
              <a:cs typeface="Avenir Book"/>
            </a:endParaRPr>
          </a:p>
          <a:p>
            <a:pPr marL="85582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Feedback</a:t>
            </a:r>
            <a:r>
              <a:rPr lang="en-US" dirty="0">
                <a:latin typeface="Avenir Book"/>
                <a:cs typeface="Avenir Book"/>
              </a:rPr>
              <a:t> tells us what is expected of us and what goals we should have</a:t>
            </a:r>
          </a:p>
          <a:p>
            <a:pPr marL="4170522" lvl="8" indent="0">
              <a:buNone/>
            </a:pPr>
            <a:r>
              <a:rPr lang="en-US" dirty="0">
                <a:latin typeface="Avenir Book"/>
                <a:cs typeface="Avenir Book"/>
              </a:rPr>
              <a:t>	               Perks,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4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Words that Impact Feedback and Shape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Get back to work or you won’t go out for recess</a:t>
            </a:r>
          </a:p>
          <a:p>
            <a:r>
              <a:rPr lang="en-US" sz="4000" dirty="0"/>
              <a:t>This is not like you. What is the problem you have encountered? How will you solve it?</a:t>
            </a:r>
          </a:p>
          <a:p>
            <a:pPr lvl="8"/>
            <a:r>
              <a:rPr lang="en-US" dirty="0"/>
              <a:t>Johnston, Choice Words, 2004</a:t>
            </a:r>
          </a:p>
        </p:txBody>
      </p:sp>
    </p:spTree>
    <p:extLst>
      <p:ext uri="{BB962C8B-B14F-4D97-AF65-F5344CB8AC3E}">
        <p14:creationId xmlns:p14="http://schemas.microsoft.com/office/powerpoint/2010/main" val="22834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Feedback is one of the most powerful influences on learning and achievement, but this impact can be either positive or negative. </a:t>
            </a:r>
          </a:p>
          <a:p>
            <a:pPr marL="0" indent="0">
              <a:buNone/>
            </a:pPr>
            <a:r>
              <a:rPr lang="en-US" dirty="0"/>
              <a:t>								- Hattie &amp; </a:t>
            </a:r>
            <a:r>
              <a:rPr lang="en-US" dirty="0" err="1"/>
              <a:t>Timperley</a:t>
            </a:r>
            <a:r>
              <a:rPr lang="en-US" dirty="0"/>
              <a:t>, 2007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Feedback can double the rate of learning.</a:t>
            </a:r>
          </a:p>
          <a:p>
            <a:pPr marL="0" indent="0">
              <a:buNone/>
            </a:pPr>
            <a:r>
              <a:rPr lang="en-US" dirty="0"/>
              <a:t>								- </a:t>
            </a:r>
            <a:r>
              <a:rPr lang="en-US" dirty="0" err="1"/>
              <a:t>Wiliam</a:t>
            </a:r>
            <a:r>
              <a:rPr lang="en-US" dirty="0"/>
              <a:t>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793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Leadership that Understands and Leverages the Power of Feedback</a:t>
            </a:r>
          </a:p>
        </p:txBody>
      </p:sp>
    </p:spTree>
    <p:extLst>
      <p:ext uri="{BB962C8B-B14F-4D97-AF65-F5344CB8AC3E}">
        <p14:creationId xmlns:p14="http://schemas.microsoft.com/office/powerpoint/2010/main" val="13148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Rely on Leadership Scenario 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5" name="Picture 4" descr="leadership traits | Leadership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74" y="3962400"/>
            <a:ext cx="4057650" cy="21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notice about the following feedback?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55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Very good.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did a great job!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don’t think you put in any effort into that project.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like the way you are sitting.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like how quietly you are speaking.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enjoyed hearing your story.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are respectful.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are good at math.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really thought hard about that.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4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Judgment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Personal Observation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Inference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Very good.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did a great job!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don’t think you put in any effort into that project.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like the way you are sitting.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like how quietly you are speaking.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 enjoyed hearing your story.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are respectful.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are good at math.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really thought hard about that.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71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notice about the feedback in these examples?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Here you are talking about …and then you jump to…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completed two entries in your journal.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Here you are talking about …and then you jump to… Does that flow in your story?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Why did you choose these strategies to solve that? 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93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that emphasizes cognition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Data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Inquiry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Here you are talking about …and then you jump to…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You completed two entries in your journal.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Here you are talking about …and then you jump to… Does that flow in your story?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Why did you choose these strategies to solve that? 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55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Establish Student Engagement as the Big Idea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84787" y="1600200"/>
            <a:ext cx="3524799" cy="46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86000"/>
          </a:xfrm>
        </p:spPr>
        <p:txBody>
          <a:bodyPr>
            <a:noAutofit/>
          </a:bodyPr>
          <a:lstStyle/>
          <a:p>
            <a:r>
              <a:rPr lang="en-US" sz="4400" dirty="0"/>
              <a:t>Create a Culture of Improvement with Persons Outside the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10560" y="6488756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3" name="AutoShape 2" descr="Displaying arro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arro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arrow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atress\Downloads\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133600" cy="16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9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90" y="1600200"/>
            <a:ext cx="674756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title"/>
          </p:nvPr>
        </p:nvSpPr>
        <p:spPr>
          <a:xfrm>
            <a:off x="238125" y="152400"/>
            <a:ext cx="8915400" cy="121920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Create a Culture of Improvement with Persons Outside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05671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08501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title"/>
          </p:nvPr>
        </p:nvSpPr>
        <p:spPr>
          <a:xfrm>
            <a:off x="217714" y="76200"/>
            <a:ext cx="8915400" cy="152400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Create a Culture of Improvement with Persons Outside the Organization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542777"/>
            <a:ext cx="6453247" cy="48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7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Value Education for Economic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16739" y="6492875"/>
            <a:ext cx="5421083" cy="365125"/>
          </a:xfrm>
        </p:spPr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1026" name="Picture 2" descr="C:\Users\atress\Downloads\small 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16413"/>
            <a:ext cx="1828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1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Value Education for Economic Development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0858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16075"/>
            <a:ext cx="3657600" cy="47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Rely on Leadership Scenario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3439883" cy="45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6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Assess, </a:t>
            </a:r>
            <a:r>
              <a:rPr lang="en-US" sz="4400" u="sng" dirty="0"/>
              <a:t>then Strengthen</a:t>
            </a:r>
            <a:r>
              <a:rPr lang="en-US" sz="4400" dirty="0"/>
              <a:t> your PLC as a Social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5998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91000"/>
            <a:ext cx="2285811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Hidden Influence of Social Networks Video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https://www.youtube.com/watch?v=VQEf-JyBnZ0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9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584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28600" y="304800"/>
            <a:ext cx="8610600" cy="7620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</a:rPr>
              <a:t>Assess, </a:t>
            </a:r>
            <a:r>
              <a:rPr lang="en-US" sz="3000" u="sng" dirty="0">
                <a:solidFill>
                  <a:schemeClr val="tx2"/>
                </a:solidFill>
              </a:rPr>
              <a:t>then Strengthen</a:t>
            </a:r>
            <a:r>
              <a:rPr lang="en-US" sz="3000" dirty="0">
                <a:solidFill>
                  <a:schemeClr val="tx2"/>
                </a:solidFill>
              </a:rPr>
              <a:t> your PLC as a Social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98186"/>
            <a:ext cx="3810000" cy="48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9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Foster Rapid Cycle Monitoring, Feedback, and Adjusting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20745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521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04800" y="152400"/>
            <a:ext cx="8610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2"/>
                </a:solidFill>
              </a:rPr>
              <a:t>Foster Rapid Cycle Monitoring, Feedback, and Adjusting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11" y="1600200"/>
            <a:ext cx="3628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24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Model 21</a:t>
            </a:r>
            <a:r>
              <a:rPr lang="en-US" sz="4400" baseline="30000" dirty="0"/>
              <a:t>st</a:t>
            </a:r>
            <a:r>
              <a:rPr lang="en-US" sz="4400" dirty="0"/>
              <a:t> Century Work Cultures</a:t>
            </a:r>
          </a:p>
        </p:txBody>
      </p:sp>
      <p:pic>
        <p:nvPicPr>
          <p:cNvPr id="13314" name="Picture 2" descr="C:\Users\atress\AppData\Local\Microsoft\Windows\INetCache\IE\Y0EKSAI6\Workplace-Cultur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6215"/>
            <a:ext cx="5562600" cy="21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22917" y="6476399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2784224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HubSpot</a:t>
            </a:r>
            <a:r>
              <a:rPr lang="en-US" dirty="0"/>
              <a:t> Video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https://www.youtube.com/watch?v=EXOtTvb5OFE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73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2025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43000" y="76201"/>
            <a:ext cx="7123113" cy="106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</a:rPr>
              <a:t>Model 21</a:t>
            </a:r>
            <a:r>
              <a:rPr lang="en-US" sz="4400" baseline="30000" dirty="0">
                <a:solidFill>
                  <a:schemeClr val="tx2"/>
                </a:solidFill>
              </a:rPr>
              <a:t>st</a:t>
            </a:r>
            <a:r>
              <a:rPr lang="en-US" sz="4400" dirty="0">
                <a:solidFill>
                  <a:schemeClr val="tx2"/>
                </a:solidFill>
              </a:rPr>
              <a:t> Century Work Cultures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95600" y="1600200"/>
            <a:ext cx="3810000" cy="49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28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Rely on Pareto Charts and PLC Protocols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10001" r="7635" b="24504"/>
          <a:stretch/>
        </p:blipFill>
        <p:spPr>
          <a:xfrm>
            <a:off x="4572000" y="3485675"/>
            <a:ext cx="4131276" cy="28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01" y="1600200"/>
            <a:ext cx="57841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Rely on Pareto Charts and PLC Protocols</a:t>
            </a:r>
          </a:p>
        </p:txBody>
      </p:sp>
    </p:spTree>
    <p:extLst>
      <p:ext uri="{BB962C8B-B14F-4D97-AF65-F5344CB8AC3E}">
        <p14:creationId xmlns:p14="http://schemas.microsoft.com/office/powerpoint/2010/main" val="377023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7800" y="2743200"/>
            <a:ext cx="7123113" cy="2362200"/>
          </a:xfrm>
        </p:spPr>
        <p:txBody>
          <a:bodyPr>
            <a:noAutofit/>
          </a:bodyPr>
          <a:lstStyle/>
          <a:p>
            <a:r>
              <a:rPr lang="en-US" sz="4400" dirty="0"/>
              <a:t>Acquire a Deep Understanding </a:t>
            </a:r>
            <a:br>
              <a:rPr lang="en-US" sz="4400" dirty="0"/>
            </a:br>
            <a:r>
              <a:rPr lang="en-US" sz="4400" dirty="0"/>
              <a:t>of our Political and </a:t>
            </a:r>
            <a:br>
              <a:rPr lang="en-US" sz="4400" dirty="0"/>
            </a:br>
            <a:r>
              <a:rPr lang="en-US" sz="4400" dirty="0"/>
              <a:t>Educational Landscape</a:t>
            </a:r>
          </a:p>
        </p:txBody>
      </p:sp>
      <p:pic>
        <p:nvPicPr>
          <p:cNvPr id="1026" name="Picture 2" descr="C:\Users\atress\AppData\Local\Microsoft\Windows\INetCache\IE\9Y1OKWWO\220px-LightningVolt_Deep_Blue_Se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209800" cy="276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50747" y="6510103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4156213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PLC Protocols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95509" y="1600200"/>
            <a:ext cx="3502630" cy="46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2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2917" y="6564956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Rely on Pareto Charts and PLC Protocols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600200"/>
            <a:ext cx="368292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25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Focus on Talent Development </a:t>
            </a:r>
          </a:p>
        </p:txBody>
      </p:sp>
      <p:pic>
        <p:nvPicPr>
          <p:cNvPr id="10243" name="Picture 3" descr="C:\Users\atress\AppData\Local\Microsoft\Windows\INetCache\IE\34R903I6\young-workfor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3337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1324035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 on Talent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“Ultimately, the war will be global, and for businesses, the stakes will be success and perhaps even survival.”</a:t>
            </a:r>
          </a:p>
          <a:p>
            <a:r>
              <a:rPr lang="en-US" sz="2000" dirty="0"/>
              <a:t>“The most important corporate resource over the next 20 years will be talent.”</a:t>
            </a:r>
          </a:p>
          <a:p>
            <a:r>
              <a:rPr lang="en-US" sz="2000" dirty="0"/>
              <a:t>“Over the past decade, talent has become more important than capital, strategy, or R&amp;D.”</a:t>
            </a:r>
          </a:p>
          <a:p>
            <a:r>
              <a:rPr lang="en-US" sz="2000" dirty="0"/>
              <a:t>“Talented people, in the right kind of culture, have better ideas, execute those ideas better - and even develop other people better.” </a:t>
            </a:r>
          </a:p>
          <a:p>
            <a:endParaRPr lang="en-US" sz="2000" dirty="0"/>
          </a:p>
          <a:p>
            <a:r>
              <a:rPr lang="en-US" sz="2000" dirty="0"/>
              <a:t>http://www.fastcompany.com/34512/war-talent</a:t>
            </a:r>
          </a:p>
        </p:txBody>
      </p:sp>
    </p:spTree>
    <p:extLst>
      <p:ext uri="{BB962C8B-B14F-4D97-AF65-F5344CB8AC3E}">
        <p14:creationId xmlns:p14="http://schemas.microsoft.com/office/powerpoint/2010/main" val="3436079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Focus on Talent Development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6739" y="6492875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05207" cy="486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569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Systems Approach on Talent Development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80720" cy="46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0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Always 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95240" y="1553624"/>
            <a:ext cx="3588215" cy="46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5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Rely on Leadership Scenario Planning </a:t>
            </a:r>
            <a:r>
              <a:rPr lang="en-US" sz="2800" dirty="0"/>
              <a:t>Round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524000"/>
            <a:ext cx="3514725" cy="46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6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Voice of Customer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Today I learned: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_________________________________________________________________________________________________________________________________</a:t>
            </a:r>
          </a:p>
          <a:p>
            <a:r>
              <a:rPr lang="en-US" dirty="0"/>
              <a:t>Suggestions: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8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2917" y="6486912"/>
            <a:ext cx="5421083" cy="365125"/>
          </a:xfrm>
        </p:spPr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52400" y="76200"/>
            <a:ext cx="8991600" cy="2362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2"/>
                </a:solidFill>
              </a:rPr>
              <a:t>Acquire a Deep Understanding of our 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Political and Educational Landscape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371" b="1180"/>
          <a:stretch/>
        </p:blipFill>
        <p:spPr>
          <a:xfrm>
            <a:off x="1286933" y="1559675"/>
            <a:ext cx="6485467" cy="4951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54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010400" cy="1673225"/>
          </a:xfrm>
        </p:spPr>
        <p:txBody>
          <a:bodyPr>
            <a:normAutofit/>
          </a:bodyPr>
          <a:lstStyle/>
          <a:p>
            <a:r>
              <a:rPr lang="en-US" sz="4400" dirty="0"/>
              <a:t>Nest the Work in a Compelling Vision</a:t>
            </a:r>
          </a:p>
        </p:txBody>
      </p:sp>
      <p:pic>
        <p:nvPicPr>
          <p:cNvPr id="2050" name="Picture 2" descr="C:\Users\atress\AppData\Local\Microsoft\Windows\INetCache\IE\Y0EKSAI6\bird-nest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1"/>
            <a:ext cx="264903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722917" y="6491550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</p:spTree>
    <p:extLst>
      <p:ext uri="{BB962C8B-B14F-4D97-AF65-F5344CB8AC3E}">
        <p14:creationId xmlns:p14="http://schemas.microsoft.com/office/powerpoint/2010/main" val="33891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5421083" cy="365125"/>
          </a:xfrm>
        </p:spPr>
        <p:txBody>
          <a:bodyPr/>
          <a:lstStyle/>
          <a:p>
            <a:r>
              <a:rPr lang="en-US" dirty="0"/>
              <a:t>Use with permission only, © Dr. Donald Viegut, 2016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Nest the Work in a Compelling Vision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724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08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Marine Way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with permission only, © Dr. Donald Viegut, 2016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8" y="1600200"/>
            <a:ext cx="559447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5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6666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1137</TotalTime>
  <Words>1740</Words>
  <Application>Microsoft Macintosh PowerPoint</Application>
  <PresentationFormat>On-screen Show (4:3)</PresentationFormat>
  <Paragraphs>249</Paragraphs>
  <Slides>58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  Leadership for Common Formative Assessment “Accelerating your leadership impact”</vt:lpstr>
      <vt:lpstr>Leadership for Common Formative Assessment Major Themes</vt:lpstr>
      <vt:lpstr>PowerPoint Presentation</vt:lpstr>
      <vt:lpstr>Rely on Leadership Scenario Planning </vt:lpstr>
      <vt:lpstr>PowerPoint Presentation</vt:lpstr>
      <vt:lpstr>PowerPoint Presentation</vt:lpstr>
      <vt:lpstr>PowerPoint Presentation</vt:lpstr>
      <vt:lpstr>Nest the Work in a Compelling Vision</vt:lpstr>
      <vt:lpstr>The Marine Way</vt:lpstr>
      <vt:lpstr>The Livingston Way</vt:lpstr>
      <vt:lpstr>Nest the Work in a Compelling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MUDA</vt:lpstr>
      <vt:lpstr>MUDA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Language and Feedback Shape Mindsets? </vt:lpstr>
      <vt:lpstr>Words that Impact Feedback and Shape Behavior</vt:lpstr>
      <vt:lpstr>PowerPoint Presentation</vt:lpstr>
      <vt:lpstr>What do you notice about the following feedback?</vt:lpstr>
      <vt:lpstr>PowerPoint Presentation</vt:lpstr>
      <vt:lpstr>What do you notice about the feedback in these examples?</vt:lpstr>
      <vt:lpstr>Feedback that emphasizes cognition</vt:lpstr>
      <vt:lpstr> Establish Student Engagement as the Big Idea </vt:lpstr>
      <vt:lpstr>PowerPoint Presentation</vt:lpstr>
      <vt:lpstr>Create a Culture of Improvement with Persons Outside the Organization</vt:lpstr>
      <vt:lpstr>Create a Culture of Improvement with Persons Outside the Organization</vt:lpstr>
      <vt:lpstr>PowerPoint Presentation</vt:lpstr>
      <vt:lpstr>Value Education for Economic Development</vt:lpstr>
      <vt:lpstr>PowerPoint Presentation</vt:lpstr>
      <vt:lpstr>The Hidden Influence of Social Networks Video</vt:lpstr>
      <vt:lpstr>PowerPoint Presentation</vt:lpstr>
      <vt:lpstr>PowerPoint Presentation</vt:lpstr>
      <vt:lpstr>PowerPoint Presentation</vt:lpstr>
      <vt:lpstr>PowerPoint Presentation</vt:lpstr>
      <vt:lpstr>HubSpot Video</vt:lpstr>
      <vt:lpstr>PowerPoint Presentation</vt:lpstr>
      <vt:lpstr>PowerPoint Presentation</vt:lpstr>
      <vt:lpstr>Rely on Pareto Charts and PLC Protocols</vt:lpstr>
      <vt:lpstr>Sample PLC Protocols</vt:lpstr>
      <vt:lpstr>Rely on Pareto Charts and PLC Protocols</vt:lpstr>
      <vt:lpstr>PowerPoint Presentation</vt:lpstr>
      <vt:lpstr>War on Talent</vt:lpstr>
      <vt:lpstr>Focus on Talent Development</vt:lpstr>
      <vt:lpstr>A Systems Approach on Talent Development</vt:lpstr>
      <vt:lpstr>Always Actions</vt:lpstr>
      <vt:lpstr>Rely on Leadership Scenario Planning Round 2 </vt:lpstr>
      <vt:lpstr>Voice of Customer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for Common Formative Assessment</dc:title>
  <dc:creator>Alyson Tress</dc:creator>
  <cp:lastModifiedBy>Wiliam Dodds</cp:lastModifiedBy>
  <cp:revision>114</cp:revision>
  <cp:lastPrinted>2016-06-16T19:24:12Z</cp:lastPrinted>
  <dcterms:created xsi:type="dcterms:W3CDTF">2016-05-27T15:38:43Z</dcterms:created>
  <dcterms:modified xsi:type="dcterms:W3CDTF">2016-08-02T14:15:11Z</dcterms:modified>
</cp:coreProperties>
</file>